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1" r:id="rId2"/>
    <p:sldMasterId id="2147483672" r:id="rId3"/>
    <p:sldMasterId id="2147483666" r:id="rId4"/>
  </p:sldMasterIdLst>
  <p:notesMasterIdLst>
    <p:notesMasterId r:id="rId31"/>
  </p:notesMasterIdLst>
  <p:handoutMasterIdLst>
    <p:handoutMasterId r:id="rId32"/>
  </p:handoutMasterIdLst>
  <p:sldIdLst>
    <p:sldId id="458" r:id="rId5"/>
    <p:sldId id="400" r:id="rId6"/>
    <p:sldId id="391" r:id="rId7"/>
    <p:sldId id="432" r:id="rId8"/>
    <p:sldId id="436" r:id="rId9"/>
    <p:sldId id="437" r:id="rId10"/>
    <p:sldId id="435" r:id="rId11"/>
    <p:sldId id="438" r:id="rId12"/>
    <p:sldId id="439" r:id="rId13"/>
    <p:sldId id="440" r:id="rId14"/>
    <p:sldId id="441" r:id="rId15"/>
    <p:sldId id="445" r:id="rId16"/>
    <p:sldId id="446" r:id="rId17"/>
    <p:sldId id="447" r:id="rId18"/>
    <p:sldId id="448" r:id="rId19"/>
    <p:sldId id="449" r:id="rId20"/>
    <p:sldId id="450" r:id="rId21"/>
    <p:sldId id="451" r:id="rId22"/>
    <p:sldId id="452" r:id="rId23"/>
    <p:sldId id="453" r:id="rId24"/>
    <p:sldId id="454" r:id="rId25"/>
    <p:sldId id="455" r:id="rId26"/>
    <p:sldId id="456" r:id="rId27"/>
    <p:sldId id="457" r:id="rId28"/>
    <p:sldId id="444" r:id="rId29"/>
    <p:sldId id="388" r:id="rId30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pos="5329">
          <p15:clr>
            <a:srgbClr val="A4A3A4"/>
          </p15:clr>
        </p15:guide>
        <p15:guide id="4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41">
          <p15:clr>
            <a:srgbClr val="A4A3A4"/>
          </p15:clr>
        </p15:guide>
        <p15:guide id="4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3399"/>
    <a:srgbClr val="FFCCCC"/>
    <a:srgbClr val="FFCCFF"/>
    <a:srgbClr val="ED7A68"/>
    <a:srgbClr val="FFBFBB"/>
    <a:srgbClr val="598377"/>
    <a:srgbClr val="F1FFF3"/>
    <a:srgbClr val="F1F7F3"/>
    <a:srgbClr val="4AB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118" d="100"/>
          <a:sy n="118" d="100"/>
        </p:scale>
        <p:origin x="328" y="40"/>
      </p:cViewPr>
      <p:guideLst>
        <p:guide orient="horz" pos="2205"/>
        <p:guide orient="horz" pos="618"/>
        <p:guide pos="5329"/>
        <p:guide pos="4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EC479-5CD3-49DB-8E01-75FE858C9593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A098-1340-411A-8806-E8DFC309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11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AACD1-D2EF-4AD6-85F0-F1DC92863551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554EB-A0AF-4714-9A56-6E72806DA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838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4222903"/>
            <a:ext cx="7991475" cy="158806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 교안의 저작권은 저자인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에게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교수님과 </a:t>
            </a:r>
            <a:r>
              <a:rPr kumimoji="0" lang="ko-KR" altLang="en-US" sz="1400" u="none" dirty="0" err="1">
                <a:solidFill>
                  <a:srgbClr val="222222"/>
                </a:solidFill>
                <a:ea typeface="맑은 고딕" pitchFamily="50" charset="-127"/>
              </a:rPr>
              <a:t>강사님께만</a:t>
            </a: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 강의 보조자료로 제공되는 것으로 무단으로 전제하거나 학습자에게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332656"/>
            <a:ext cx="8616934" cy="6264695"/>
          </a:xfrm>
          <a:prstGeom prst="roundRect">
            <a:avLst>
              <a:gd name="adj" fmla="val 1709"/>
            </a:avLst>
          </a:prstGeom>
          <a:noFill/>
          <a:ln w="539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C5E141-F003-45C2-A4F6-A53321F5C4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3209" y="5762799"/>
            <a:ext cx="817866" cy="715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BE39C0-CFEC-4249-92BD-D6E01B4E4A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2828" y="548680"/>
            <a:ext cx="7968247" cy="343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9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006CE-F084-4600-94C3-4781F3FD7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DC9597-E692-44E3-90AB-83FC0AC86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63F411-32E1-41E9-9253-4EF693440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32F82D-B7F1-4E2E-821B-1722F455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1B0C7C-925B-4F95-A4A4-9BD03F34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20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204FA-240A-4C05-95EE-DCB57F6A7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E3BFC3-E9AA-4BD4-BCB7-7151221E2B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9B5B1D-9E18-43AC-8679-09179B2FE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888E44-74CE-4518-9770-6271B2E90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742651-00B1-483D-961B-FC2144BFC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D5AE6-7862-46DC-B945-9DBCF5F7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041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5BC2B-E110-498E-AA92-A69EAE51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CC15EA-5DBD-47E0-93F2-C9162CE8A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0A9189-8BA6-4512-A1DE-221BD9A07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C03E5D-80D6-4D73-BCCA-0A880D091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5ABE7B-30FC-4EBB-A21E-8F3CEB2B91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E7BA1F-5D9E-4290-B855-A6334A0A3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EDB0E6-725F-4169-92A2-21E6D2D3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3DC335-C79F-47B0-B8AC-F3C14870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18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526E6-779C-48FD-8664-D399803D0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E614B6-FD0B-460A-B76A-13E958676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79D82E-239C-4847-A8C5-C046BDB93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CD6CBA-9333-4E1F-A64D-68282321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726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59ABA2-8FE9-4789-B735-4AF49607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90ADED-E44C-49E5-A5A2-9A3FAF9B9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C899ED-320B-4439-AB56-254F4224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909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4F717-D2E3-4F15-998B-F879BE40B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295AE-3883-4E9B-BEFB-65F44B85A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8045BD-50EB-401B-A40B-CFDDEBA12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430D2E-AF79-4D4F-B90A-F18E18D9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2059B8-7699-4258-B668-9DAF8278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A2D2A4-86ED-4CC0-B508-0F581CAE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559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F89E0-21EE-4896-BFA8-FC024231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6FB6AA-1695-46A3-BEEA-824E6C9DA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96EB15-B89F-4D63-97A6-06E10E6E7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D20F76-5A2C-4CB9-BBA3-574B5E85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D5CD86-ACE2-4DBB-BC9A-FE8018C0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B8707F-95D8-4811-8A28-52D6D05B1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882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14623-9ABA-434A-B7DE-3E8AF5F78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EE21C0-3464-4D92-B0F8-17AEBB7928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09F597-F012-4EBF-8E40-B013147E4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02F64-A78C-46FF-B7B7-FF225DF72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79EDF8-9D88-4755-9493-09DE483F0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521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B1BC13-0C65-42EF-A485-71C4D29CC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FB1F67-523C-493A-A451-B3CB179D2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68C198-6D6D-40BC-9EF9-981D96993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F2A23C-DA2D-4EB6-A8AF-DDBFC3666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00905-CBA7-4C2E-AFE1-A00C6106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9040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33882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404813"/>
            <a:ext cx="8497887" cy="6048375"/>
          </a:xfrm>
          <a:prstGeom prst="roundRect">
            <a:avLst>
              <a:gd name="adj" fmla="val 3212"/>
            </a:avLst>
          </a:prstGeom>
          <a:noFill/>
          <a:ln w="53975">
            <a:solidFill>
              <a:srgbClr val="59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759" y="839042"/>
            <a:ext cx="2207491" cy="150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58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0"/>
            <a:ext cx="9144000" cy="617311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C00000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/26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30C15C9B-1F04-4D62-A656-27B59E6B8C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836711"/>
            <a:ext cx="8642350" cy="5690999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41817136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7" y="109441"/>
            <a:ext cx="5884889" cy="67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147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297783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buFont typeface="Wingdings" panose="05000000000000000000" pitchFamily="2" charset="2"/>
              <a:buChar char="v"/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1583705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75500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0328" b="-269"/>
          <a:stretch/>
        </p:blipFill>
        <p:spPr>
          <a:xfrm>
            <a:off x="5866101" y="44624"/>
            <a:ext cx="3275856" cy="276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3E55E-5465-418B-929A-AF1452E546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334428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ED7A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ED7A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BF1DE-437E-469B-9445-833777DA7272}"/>
              </a:ext>
            </a:extLst>
          </p:cNvPr>
          <p:cNvSpPr txBox="1"/>
          <p:nvPr userDrawn="1"/>
        </p:nvSpPr>
        <p:spPr>
          <a:xfrm>
            <a:off x="1966958" y="296509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D7A68"/>
                </a:solidFill>
              </a:rPr>
              <a:t>오늘은 어제보다 반드시 좋은 날이 될 것입니다</a:t>
            </a:r>
            <a:r>
              <a:rPr lang="en-US" altLang="ko-KR" dirty="0">
                <a:solidFill>
                  <a:srgbClr val="ED7A68"/>
                </a:solidFill>
              </a:rPr>
              <a:t>.</a:t>
            </a:r>
            <a:endParaRPr lang="ko-KR" altLang="en-US" dirty="0">
              <a:solidFill>
                <a:srgbClr val="ED7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759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33882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404813"/>
            <a:ext cx="8497887" cy="6048375"/>
          </a:xfrm>
          <a:prstGeom prst="roundRect">
            <a:avLst>
              <a:gd name="adj" fmla="val 3212"/>
            </a:avLst>
          </a:prstGeom>
          <a:noFill/>
          <a:ln w="53975">
            <a:solidFill>
              <a:srgbClr val="59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759" y="839042"/>
            <a:ext cx="2207491" cy="150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4773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7" y="109441"/>
            <a:ext cx="5884889" cy="67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23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3912078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buFont typeface="Wingdings" panose="05000000000000000000" pitchFamily="2" charset="2"/>
              <a:buChar char="v"/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1583705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8708377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0328" b="-269"/>
          <a:stretch/>
        </p:blipFill>
        <p:spPr>
          <a:xfrm>
            <a:off x="5866101" y="44624"/>
            <a:ext cx="3275856" cy="276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57691A-1989-4E0A-92A0-C0FBCB43C4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334428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ED7A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ED7A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D6F0C-184D-421F-8ABD-8D599F249A8A}"/>
              </a:ext>
            </a:extLst>
          </p:cNvPr>
          <p:cNvSpPr txBox="1"/>
          <p:nvPr userDrawn="1"/>
        </p:nvSpPr>
        <p:spPr>
          <a:xfrm>
            <a:off x="1966958" y="296509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D7A68"/>
                </a:solidFill>
              </a:rPr>
              <a:t>오늘은 어제보다 반드시 좋은 날이 될 것입니다</a:t>
            </a:r>
            <a:r>
              <a:rPr lang="en-US" altLang="ko-KR" dirty="0">
                <a:solidFill>
                  <a:srgbClr val="ED7A68"/>
                </a:solidFill>
              </a:rPr>
              <a:t>.</a:t>
            </a:r>
            <a:endParaRPr lang="ko-KR" altLang="en-US" dirty="0">
              <a:solidFill>
                <a:srgbClr val="ED7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8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131918" y="457740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  <a:ea typeface="+mn-ea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/26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F3A43F-DAC9-4D52-B461-961613212BCF}"/>
              </a:ext>
            </a:extLst>
          </p:cNvPr>
          <p:cNvSpPr/>
          <p:nvPr userDrawn="1"/>
        </p:nvSpPr>
        <p:spPr>
          <a:xfrm>
            <a:off x="239033" y="0"/>
            <a:ext cx="720080" cy="951334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77CCE-A086-4E6C-8AC7-3631D3576496}"/>
              </a:ext>
            </a:extLst>
          </p:cNvPr>
          <p:cNvSpPr txBox="1"/>
          <p:nvPr userDrawn="1"/>
        </p:nvSpPr>
        <p:spPr>
          <a:xfrm>
            <a:off x="211978" y="55446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SECTION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6085B7D3-10EB-4807-AAE0-3585B2A959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00318"/>
            <a:ext cx="8642350" cy="5297034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>
                <a:solidFill>
                  <a:srgbClr val="FF3399"/>
                </a:solidFill>
              </a:defRPr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8274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  <a:ea typeface="+mn-ea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/26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6085B7D3-10EB-4807-AAE0-3585B2A959A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0825" y="548680"/>
            <a:ext cx="8642350" cy="5904656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>
                <a:solidFill>
                  <a:srgbClr val="FF3399"/>
                </a:solidFill>
              </a:defRPr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490889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789C1E2B-2397-48F3-A14A-758CE267313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/44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797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075C79-3BA8-4BBF-9EE3-3C0F87F72DD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933056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49BD-C64F-4373-BF70-30E5B3D8B5BE}"/>
              </a:ext>
            </a:extLst>
          </p:cNvPr>
          <p:cNvSpPr txBox="1"/>
          <p:nvPr userDrawn="1"/>
        </p:nvSpPr>
        <p:spPr>
          <a:xfrm>
            <a:off x="2056731" y="3347700"/>
            <a:ext cx="503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성공과 실패는 모두 나의 선택에서 시작됩니다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4E25F-312D-46F1-B18D-2426EE871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1966" y="960424"/>
            <a:ext cx="2100065" cy="1909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00458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468313" y="1628775"/>
            <a:ext cx="8207375" cy="46085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37676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21CA4-3B2E-4310-8726-D96DE8555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ECF1A4-3977-4745-B2F0-050E89303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A19C6-A7EB-4EDC-888D-29832BD95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10F3A-B8C6-4AF5-A6DA-3B9537254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48375-222B-4AE9-A4D5-443C6844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98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39601-02D0-4FC0-8815-1B7F6F2E1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F31B04-AD8B-4035-BBC3-D0AFC5082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F0915A-08D0-4306-92FF-5D9A2AF80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46D0BF-E576-4549-BBB7-9730101CC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BC302F-7A13-4915-8119-8BDB9901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417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02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79" r:id="rId3"/>
    <p:sldLayoutId id="2147483680" r:id="rId4"/>
    <p:sldLayoutId id="2147483678" r:id="rId5"/>
    <p:sldLayoutId id="2147483663" r:id="rId6"/>
    <p:sldLayoutId id="2147483665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A209D3-1438-45E0-B129-C68C108DB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57C3CB-3103-4072-A1DD-B6457640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32E70C-E269-4CDC-9DBA-DC52234BFD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FC1D0-0EBC-46CD-AB02-6465F5FCC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2A4938-EE09-456F-97BD-CC12C6F71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91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84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23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830292-312F-4DF9-AEC8-245FCE036118}"/>
              </a:ext>
            </a:extLst>
          </p:cNvPr>
          <p:cNvSpPr/>
          <p:nvPr/>
        </p:nvSpPr>
        <p:spPr>
          <a:xfrm>
            <a:off x="2915816" y="5000982"/>
            <a:ext cx="5707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카운트 프로젝트</a:t>
            </a:r>
            <a:endParaRPr kumimoji="1" lang="en-US" altLang="ko-KR" sz="2800" b="1" kern="1200" spc="-300" dirty="0">
              <a:solidFill>
                <a:srgbClr val="598377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943BDD-F09F-4061-A34D-8436D0362E91}"/>
              </a:ext>
            </a:extLst>
          </p:cNvPr>
          <p:cNvSpPr/>
          <p:nvPr/>
        </p:nvSpPr>
        <p:spPr>
          <a:xfrm>
            <a:off x="6660232" y="4293096"/>
            <a:ext cx="1891460" cy="707886"/>
          </a:xfrm>
          <a:prstGeom prst="rect">
            <a:avLst/>
          </a:prstGeom>
        </p:spPr>
        <p:txBody>
          <a:bodyPr wrap="square" lIns="0" r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dist" eaLnBrk="1" latinLnBrk="1" hangingPunct="1">
              <a:defRPr/>
            </a:pPr>
            <a:r>
              <a:rPr kumimoji="1" lang="en-US" altLang="ko-KR" sz="2800" b="0" kern="1200" spc="-15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Chapter</a:t>
            </a:r>
            <a:r>
              <a:rPr kumimoji="1" lang="en-US" altLang="ko-KR" sz="2800" b="0" kern="1200" spc="-150" baseline="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4000" b="1" spc="-150" dirty="0">
                <a:solidFill>
                  <a:srgbClr val="ED7A68"/>
                </a:solidFill>
                <a:ea typeface="맑은 고딕" panose="020B0503020000020004" pitchFamily="50" charset="-127"/>
              </a:rPr>
              <a:t>12</a:t>
            </a:r>
            <a:endParaRPr lang="ko-KR" altLang="en-US" sz="4000" b="1" dirty="0">
              <a:solidFill>
                <a:srgbClr val="ED7A68"/>
              </a:solidFill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3EDCB7-E210-4298-B9BB-25F95B73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8"/>
            <a:ext cx="9144000" cy="39401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6497B7-9741-4D3A-A3A7-0FE891DFDDE4}"/>
              </a:ext>
            </a:extLst>
          </p:cNvPr>
          <p:cNvSpPr/>
          <p:nvPr/>
        </p:nvSpPr>
        <p:spPr>
          <a:xfrm>
            <a:off x="8316416" y="6597352"/>
            <a:ext cx="827584" cy="249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616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D6AC161-4F91-4B3A-8FD0-5D43D2B8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0" y="836712"/>
            <a:ext cx="8280920" cy="46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58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D90ABA5-E57E-4A9A-9D11-CA2C2E747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764704"/>
            <a:ext cx="8244408" cy="519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6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864096"/>
          </a:xfrm>
        </p:spPr>
        <p:txBody>
          <a:bodyPr/>
          <a:lstStyle/>
          <a:p>
            <a:r>
              <a:rPr lang="ko-KR" altLang="en-US" dirty="0"/>
              <a:t>프로젝트 만들기</a:t>
            </a:r>
            <a:endParaRPr lang="en-US" altLang="ko-KR" dirty="0"/>
          </a:p>
          <a:p>
            <a:pPr lvl="1"/>
            <a:r>
              <a:rPr lang="ko-KR" altLang="en-US" dirty="0"/>
              <a:t>데이터베이스를 이용한 카운트 프로젝트 예제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6A2A92-83CE-486F-9831-1D0221216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1556792"/>
            <a:ext cx="8316416" cy="493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32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E9494F-79A9-4BB1-8F4A-A62423D03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67" y="764705"/>
            <a:ext cx="8316416" cy="53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3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A15074-6B90-45C3-9405-B6E323EF8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889374"/>
            <a:ext cx="8324397" cy="49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47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29B645A-88B5-400B-983A-B53E293A4EDE}"/>
              </a:ext>
            </a:extLst>
          </p:cNvPr>
          <p:cNvGrpSpPr/>
          <p:nvPr/>
        </p:nvGrpSpPr>
        <p:grpSpPr>
          <a:xfrm>
            <a:off x="390120" y="836712"/>
            <a:ext cx="8379988" cy="4912874"/>
            <a:chOff x="0" y="332656"/>
            <a:chExt cx="9144000" cy="536078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18BE622-4C44-4C13-A493-F1D9F679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2656"/>
              <a:ext cx="9144000" cy="217964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DBB4675-5D46-4F77-B814-5104BE3AE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90" y="2389775"/>
              <a:ext cx="9086400" cy="3303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3070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864096"/>
          </a:xfrm>
        </p:spPr>
        <p:txBody>
          <a:bodyPr/>
          <a:lstStyle/>
          <a:p>
            <a:r>
              <a:rPr lang="ko-KR" altLang="en-US" dirty="0"/>
              <a:t>데이터베이스 카운트 실행</a:t>
            </a:r>
            <a:endParaRPr lang="en-US" altLang="ko-KR" dirty="0"/>
          </a:p>
          <a:p>
            <a:pPr lvl="1"/>
            <a:r>
              <a:rPr lang="ko-KR" altLang="en-US" dirty="0"/>
              <a:t>웹 브라우저 화면에서 다음 예제를 수행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9D6EC95-CED9-44D8-8A05-36A4199F6B7E}"/>
              </a:ext>
            </a:extLst>
          </p:cNvPr>
          <p:cNvGrpSpPr/>
          <p:nvPr/>
        </p:nvGrpSpPr>
        <p:grpSpPr>
          <a:xfrm>
            <a:off x="341784" y="1556792"/>
            <a:ext cx="8460432" cy="4958902"/>
            <a:chOff x="341784" y="1556792"/>
            <a:chExt cx="8460432" cy="49589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3094239-718A-4C14-A46B-94A830C10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84" y="1556792"/>
              <a:ext cx="8460432" cy="127759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3D78A8-33DC-426B-ADEB-60E53C061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2924944"/>
              <a:ext cx="5865984" cy="3590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7378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8DE9B5F-A05F-4EEE-8742-5714646E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49831"/>
            <a:ext cx="8550696" cy="49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90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카운트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47466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3399"/>
                </a:solidFill>
              </a:rPr>
              <a:t>프로젝트 시뮬레이션</a:t>
            </a:r>
            <a:endParaRPr lang="en-US" altLang="ko-KR" dirty="0">
              <a:solidFill>
                <a:srgbClr val="FF3399"/>
              </a:solidFill>
            </a:endParaRP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02</a:t>
            </a:r>
            <a:endParaRPr lang="ko-KR" altLang="en-US" sz="3300" dirty="0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FA5D1D5-A31F-486C-B3A0-3EEB7E075578}"/>
              </a:ext>
            </a:extLst>
          </p:cNvPr>
          <p:cNvSpPr txBox="1">
            <a:spLocks/>
          </p:cNvSpPr>
          <p:nvPr/>
        </p:nvSpPr>
        <p:spPr>
          <a:xfrm>
            <a:off x="250825" y="1916832"/>
            <a:ext cx="8642350" cy="47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/>
              <a:t>이미지 파일로 작성하는 카운트 프로젝트의 화면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33947F-BB0C-425F-8BF1-29CA7C1EA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43085"/>
            <a:ext cx="6516216" cy="401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83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864096"/>
          </a:xfrm>
        </p:spPr>
        <p:txBody>
          <a:bodyPr/>
          <a:lstStyle/>
          <a:p>
            <a:r>
              <a:rPr lang="ko-KR" altLang="en-US" dirty="0"/>
              <a:t>필요한 파일 목록</a:t>
            </a:r>
            <a:endParaRPr lang="en-US" altLang="ko-KR" dirty="0"/>
          </a:p>
          <a:p>
            <a:pPr lvl="1"/>
            <a:r>
              <a:rPr lang="ko-KR" altLang="en-US" dirty="0"/>
              <a:t>이미지를 이용한 카운트 프로젝트 제작에 필요한 파일 목록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6EFE3C-7907-4F9F-B94B-B8E0D9BA4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7" y="1772816"/>
            <a:ext cx="8353677" cy="21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24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D00040C-4C41-45E5-BDCB-648CA7FF9636}"/>
              </a:ext>
            </a:extLst>
          </p:cNvPr>
          <p:cNvGrpSpPr/>
          <p:nvPr/>
        </p:nvGrpSpPr>
        <p:grpSpPr>
          <a:xfrm>
            <a:off x="0" y="35022"/>
            <a:ext cx="9144000" cy="6787955"/>
            <a:chOff x="0" y="35022"/>
            <a:chExt cx="9144000" cy="678795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9201077-F937-4024-8447-509ED5584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5022"/>
              <a:ext cx="9144000" cy="678795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97535C1-C8B0-4CEA-B816-F0B850BE5587}"/>
                </a:ext>
              </a:extLst>
            </p:cNvPr>
            <p:cNvSpPr/>
            <p:nvPr/>
          </p:nvSpPr>
          <p:spPr>
            <a:xfrm>
              <a:off x="7452320" y="5465241"/>
              <a:ext cx="1296144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B87373-95B5-431C-86FC-4F1028EF0E90}"/>
              </a:ext>
            </a:extLst>
          </p:cNvPr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2A66E0-555F-4419-ADCB-3CE8EF8B160E}"/>
              </a:ext>
            </a:extLst>
          </p:cNvPr>
          <p:cNvSpPr/>
          <p:nvPr/>
        </p:nvSpPr>
        <p:spPr>
          <a:xfrm>
            <a:off x="0" y="6676594"/>
            <a:ext cx="9144000" cy="1886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769FF1-0632-4D7E-8E55-633613B37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2348880"/>
            <a:ext cx="6035823" cy="189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01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864096"/>
          </a:xfrm>
        </p:spPr>
        <p:txBody>
          <a:bodyPr/>
          <a:lstStyle/>
          <a:p>
            <a:pPr lvl="1"/>
            <a:r>
              <a:rPr lang="ko-KR" altLang="en-US" dirty="0"/>
              <a:t>윈도우 탐색기를 사용하여 이미지 파일과 텍스트 파일의 위치를 프로그램 소스 코드와 동일한 폴더에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B75300-6B52-466B-8225-8BFA396B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784"/>
            <a:ext cx="8028384" cy="473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59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864096"/>
          </a:xfrm>
        </p:spPr>
        <p:txBody>
          <a:bodyPr/>
          <a:lstStyle/>
          <a:p>
            <a:pPr lvl="1"/>
            <a:r>
              <a:rPr lang="en-US" altLang="ko-KR" dirty="0"/>
              <a:t>count.txt </a:t>
            </a:r>
            <a:r>
              <a:rPr lang="ko-KR" altLang="en-US" dirty="0"/>
              <a:t>텍스트 파일은 방문 횟수를 카운트하기 위해 숫자 </a:t>
            </a:r>
            <a:r>
              <a:rPr lang="en-US" altLang="ko-KR" dirty="0"/>
              <a:t>0</a:t>
            </a:r>
            <a:r>
              <a:rPr lang="ko-KR" altLang="en-US" dirty="0"/>
              <a:t>으로 초기화하여 저장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0C0978-102C-41C3-8B37-89AC97B7C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784"/>
            <a:ext cx="4968552" cy="267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62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864096"/>
          </a:xfrm>
        </p:spPr>
        <p:txBody>
          <a:bodyPr/>
          <a:lstStyle/>
          <a:p>
            <a:r>
              <a:rPr lang="ko-KR" altLang="en-US" dirty="0"/>
              <a:t>프로젝트 만들기</a:t>
            </a:r>
            <a:endParaRPr lang="en-US" altLang="ko-KR" dirty="0"/>
          </a:p>
          <a:p>
            <a:pPr lvl="1"/>
            <a:r>
              <a:rPr lang="ko-KR" altLang="en-US" dirty="0"/>
              <a:t>숫자 이미지 파일과 텍스트 파일 모두 준비 후 다음 예제를 수행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4FB36C-F8DC-4439-96B8-ADA58B3E2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628800"/>
            <a:ext cx="8642350" cy="457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53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A63976-554F-4BDA-88EE-477A53B8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58" y="836712"/>
            <a:ext cx="8569648" cy="30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6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864096"/>
          </a:xfrm>
        </p:spPr>
        <p:txBody>
          <a:bodyPr/>
          <a:lstStyle/>
          <a:p>
            <a:r>
              <a:rPr lang="ko-KR" altLang="en-US" dirty="0"/>
              <a:t>이미지 카운트 실행</a:t>
            </a:r>
            <a:endParaRPr lang="en-US" altLang="ko-KR" dirty="0"/>
          </a:p>
          <a:p>
            <a:pPr lvl="1"/>
            <a:r>
              <a:rPr lang="ko-KR" altLang="en-US" dirty="0"/>
              <a:t>숫자 이미지를 이용한 카운트 프로젝트 수행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474A3A-BA0F-4885-99C9-62E1A52E0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00" y="1484784"/>
            <a:ext cx="8172400" cy="508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02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D24F3E-0502-4861-80C2-BAB998AD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4" y="764704"/>
            <a:ext cx="8458391" cy="34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55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198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카운트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47466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3399"/>
                </a:solidFill>
              </a:rPr>
              <a:t>프로젝트 시뮬레이션</a:t>
            </a:r>
            <a:endParaRPr lang="en-US" altLang="ko-KR" dirty="0">
              <a:solidFill>
                <a:srgbClr val="FF3399"/>
              </a:solidFill>
            </a:endParaRP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01</a:t>
            </a:r>
            <a:endParaRPr lang="ko-KR" altLang="en-US" sz="3300" dirty="0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FA5D1D5-A31F-486C-B3A0-3EEB7E075578}"/>
              </a:ext>
            </a:extLst>
          </p:cNvPr>
          <p:cNvSpPr txBox="1">
            <a:spLocks/>
          </p:cNvSpPr>
          <p:nvPr/>
        </p:nvSpPr>
        <p:spPr>
          <a:xfrm>
            <a:off x="250825" y="1916832"/>
            <a:ext cx="8642350" cy="129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데이터베이스를 이용하여 카운트 된 횟수를 화면에 보여주는 프로젝트를 작성하기 위해서는 먼저 데이터베이스를 생성해야 함</a:t>
            </a:r>
            <a:endParaRPr lang="en-US" altLang="ko-KR" dirty="0"/>
          </a:p>
          <a:p>
            <a:pPr lvl="1"/>
            <a:r>
              <a:rPr lang="ko-KR" altLang="en-US" dirty="0"/>
              <a:t>프로젝트에서 데이터베이스와 테이블 생성은 다음과 같이 진행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54A6FC-93F6-4DAF-A9E9-2A92F8FDA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74" y="3056455"/>
            <a:ext cx="8147790" cy="187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88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432048"/>
          </a:xfrm>
        </p:spPr>
        <p:txBody>
          <a:bodyPr/>
          <a:lstStyle/>
          <a:p>
            <a:pPr lvl="1"/>
            <a:r>
              <a:rPr lang="ko-KR" altLang="en-US"/>
              <a:t>데이터베이스를 이용한 카운트 화면 미리 보기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871A4E-FE76-4029-AF86-303DC4BF0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047750"/>
            <a:ext cx="7200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76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224136"/>
          </a:xfrm>
        </p:spPr>
        <p:txBody>
          <a:bodyPr/>
          <a:lstStyle/>
          <a:p>
            <a:r>
              <a:rPr lang="ko-KR" altLang="en-US" dirty="0"/>
              <a:t>데이터베이스 생성</a:t>
            </a:r>
            <a:endParaRPr lang="en-US" altLang="ko-KR" dirty="0"/>
          </a:p>
          <a:p>
            <a:pPr lvl="1"/>
            <a:r>
              <a:rPr lang="ko-KR" altLang="en-US" dirty="0"/>
              <a:t>관리자 계정으로 </a:t>
            </a:r>
            <a:r>
              <a:rPr lang="en-US" altLang="ko-KR" dirty="0"/>
              <a:t>MySQL</a:t>
            </a:r>
            <a:r>
              <a:rPr lang="ko-KR" altLang="en-US" dirty="0"/>
              <a:t>에 접속하여 </a:t>
            </a:r>
            <a:r>
              <a:rPr lang="en-US" altLang="ko-KR" dirty="0" err="1"/>
              <a:t>apm_db</a:t>
            </a:r>
            <a:r>
              <a:rPr lang="en-US" altLang="ko-KR" dirty="0"/>
              <a:t> </a:t>
            </a:r>
            <a:r>
              <a:rPr lang="ko-KR" altLang="en-US" dirty="0"/>
              <a:t>데이터베이스를 생성하기 위해 다음 예제를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7A6D2F-64CB-45E8-9890-FDE3EB841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80" y="2035453"/>
            <a:ext cx="8571791" cy="278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79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21700B5-9BE6-427B-96FE-6D7F20BB9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" y="980728"/>
            <a:ext cx="8460432" cy="42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08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C757BF1-D2CA-4B29-816F-11653B0F6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34" y="620688"/>
            <a:ext cx="8524332" cy="550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70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224136"/>
          </a:xfrm>
        </p:spPr>
        <p:txBody>
          <a:bodyPr/>
          <a:lstStyle/>
          <a:p>
            <a:r>
              <a:rPr lang="ko-KR" altLang="en-US" dirty="0"/>
              <a:t>테이블 생성</a:t>
            </a:r>
            <a:endParaRPr lang="en-US" altLang="ko-KR" dirty="0"/>
          </a:p>
          <a:p>
            <a:pPr lvl="1"/>
            <a:r>
              <a:rPr lang="en-US" altLang="ko-KR" dirty="0"/>
              <a:t>USE </a:t>
            </a:r>
            <a:r>
              <a:rPr lang="ko-KR" altLang="en-US" dirty="0"/>
              <a:t>명령으로 </a:t>
            </a:r>
            <a:r>
              <a:rPr lang="en-US" altLang="ko-KR" dirty="0" err="1"/>
              <a:t>apm_db</a:t>
            </a:r>
            <a:r>
              <a:rPr lang="en-US" altLang="ko-KR" dirty="0"/>
              <a:t> </a:t>
            </a:r>
            <a:r>
              <a:rPr lang="ko-KR" altLang="en-US" dirty="0"/>
              <a:t>데이터베이스를 선택한 다음 </a:t>
            </a:r>
            <a:r>
              <a:rPr lang="en-US" altLang="ko-KR" dirty="0" err="1"/>
              <a:t>count_table</a:t>
            </a:r>
            <a:r>
              <a:rPr lang="ko-KR" altLang="en-US" dirty="0"/>
              <a:t>을 생성하기 위한 필드명과 데이터 타입은 다음 표를 참고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05BA25-ADCE-4636-A5CD-BB22DB15B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08" y="2060848"/>
            <a:ext cx="8361664" cy="20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63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792088"/>
          </a:xfrm>
        </p:spPr>
        <p:txBody>
          <a:bodyPr/>
          <a:lstStyle/>
          <a:p>
            <a:pPr lvl="1"/>
            <a:r>
              <a:rPr lang="en-US" altLang="ko-KR" dirty="0" err="1"/>
              <a:t>apm_db</a:t>
            </a:r>
            <a:r>
              <a:rPr lang="en-US" altLang="ko-KR" dirty="0"/>
              <a:t> </a:t>
            </a:r>
            <a:r>
              <a:rPr lang="ko-KR" altLang="en-US" dirty="0"/>
              <a:t>데이터베이스에 </a:t>
            </a:r>
            <a:r>
              <a:rPr lang="en-US" altLang="ko-KR" dirty="0" err="1"/>
              <a:t>count_table</a:t>
            </a:r>
            <a:r>
              <a:rPr lang="ko-KR" altLang="en-US" dirty="0"/>
              <a:t>을 생성하기 위해 다음 예제를 수행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826A91-1B17-48B7-84F1-0B4FB7B6E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7" y="1844824"/>
            <a:ext cx="8148418" cy="324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97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2896</TotalTime>
  <Words>176</Words>
  <Application>Microsoft Office PowerPoint</Application>
  <PresentationFormat>화면 슬라이드 쇼(4:3)</PresentationFormat>
  <Paragraphs>29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굴림</vt:lpstr>
      <vt:lpstr>맑은 고딕</vt:lpstr>
      <vt:lpstr>Arial</vt:lpstr>
      <vt:lpstr>Wingdings</vt:lpstr>
      <vt:lpstr>Office 테마</vt:lpstr>
      <vt:lpstr>디자인 사용자 지정</vt:lpstr>
      <vt:lpstr>2_Office 테마</vt:lpstr>
      <vt:lpstr>1_Office 테마</vt:lpstr>
      <vt:lpstr>PowerPoint 프레젠테이션</vt:lpstr>
      <vt:lpstr>PowerPoint 프레젠테이션</vt:lpstr>
      <vt:lpstr>데이터베이스 카운트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이미지 카운트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SHIN YOON HWAN</cp:lastModifiedBy>
  <cp:revision>342</cp:revision>
  <cp:lastPrinted>2019-12-23T00:36:41Z</cp:lastPrinted>
  <dcterms:created xsi:type="dcterms:W3CDTF">2019-02-13T15:37:28Z</dcterms:created>
  <dcterms:modified xsi:type="dcterms:W3CDTF">2020-03-12T01:11:24Z</dcterms:modified>
</cp:coreProperties>
</file>